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1" r:id="rId5"/>
    <p:sldId id="258" r:id="rId6"/>
    <p:sldId id="263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8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8C4B2F-A997-47D8-A6B0-C754A862A9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0B152C0-868E-4670-86BF-1F7410F80E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3F93AE-453A-4F89-AF33-F7E72CE0E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14D61B-169B-4630-AD53-8CC402E2E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378FAF-6012-4AC6-838E-6A0F2940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057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9370F7-F2ED-45A8-921F-99FFBBD09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9E1F1FE-9F35-4FCC-9586-329368AEB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0F9F78-654A-4739-9D9D-E91A7EE0D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3DB83E-6145-4F07-9CDA-DD33A30E3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4A3A80-A9BE-41AA-AC9E-7B176CFC9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108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EFA2D27-73EA-45AC-97C0-941D939DFC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3F93882-7155-43B3-B883-B09D30A04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5F624-AC3D-4215-9822-70622CF71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2E3F67-4D6A-4D8B-8D38-9F7E8A781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8128E4-0D53-4718-BF59-870E26C2B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52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7E53C-3E7F-43FF-B7C7-8F2BBF43E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18CD62-6046-4E3F-939B-DAABE12D1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59B0DC-40BC-42BB-A16E-FC839C338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2AB156-BD75-4806-A0A9-C4F357AF1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6B18FD-5C7C-4AD8-B58F-22F2E8D23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67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86BCC7-2A43-4FC8-89CB-D2DD424F5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F3F4B5-068D-4756-9DF2-43A38F7FC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BA5323-E6B0-47B0-B2D3-612F06838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6B10A3-38C1-4178-9932-899FF50A1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2AACF0-A244-4366-B129-C82C814C3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96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F01DB0-2BD4-4763-A244-ED7E663D3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FE4C4A-4358-4977-BDC0-98D493B9D9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A6E4406-EDB0-4C34-93D8-480891674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FE7E9E-D40A-4518-813B-F89DE082C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8DADA6-A22F-4A26-BF05-7D2574735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79AB2A-7F44-4DBF-8F85-E64A547D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07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C427BE-F7F2-442F-B789-97B59ABD1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D33FDE-69C4-498C-8628-D2DB987F4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9208BA-A00A-4FBE-8F7B-F49D48911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38AE62D-F1AB-4737-A5A7-B45235117B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6F23CB7-7E92-44CB-AB88-CCC4C4389D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1CE79C6-BD67-40BD-BCA8-D6213A43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24FF01E-DC43-4378-B52A-CB7D30824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A2C928A-A8D6-4D27-AB2E-7F354FFED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689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3D4EDC-66B3-41F7-BE77-860394A15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1FC33A6-13F7-4A68-B49A-FBD84F180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9B9512-00FF-4197-B9FE-D2169E958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228B66E-9CB0-4D61-A046-EE2CD06A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19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2DA7E17-5640-4E98-A744-84A52FC85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12A907-CCA2-4919-85F1-5612D5B5B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75B885-E981-47F4-96ED-AB98A293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42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737A6C-DF1F-46D9-9107-E29237DE3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5F3FAF-15E0-401D-B031-92CE04201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71899C-413F-4982-8E7C-44928A40F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896451-83C7-48C2-A081-3F1A43EB2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ABEE11-CB3D-4F91-AC90-62C0F8B22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CEB2C5-D2C3-48C6-B3B3-98E3D4264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39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D3C55A-4C8E-4F07-916F-0482B4961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7AC77CE-32DC-4983-B706-1F41575AAF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D5EB367-0238-49B3-9105-B3EC20B23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6F9E52-122A-497A-A7D9-11A118DAE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998507-CD27-41CB-A720-F135549F9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B2EFE3-FE57-4B71-9C89-A556F1883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21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5EE5CDF-B048-4823-92FD-77805CC7E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9CE7CA-E7CA-444F-9E1F-E33E9E32A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4955DA-B13B-4184-93D5-6EFDF98A94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A7649-40AB-47DD-B695-3CE5D95B5C88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5AAE5E-1E0E-4F1E-85D7-EE390385E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FC1227-14BE-4FFB-91D1-8D5E4125A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71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C7577-8678-44A8-9856-2463641B5B60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C0C0C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5A6887-88CE-478E-83E0-F1C55EA2A3D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ésultat de recherche d'images pour &quot;logo chara array&quot;">
            <a:extLst>
              <a:ext uri="{FF2B5EF4-FFF2-40B4-BE49-F238E27FC236}">
                <a16:creationId xmlns:a16="http://schemas.microsoft.com/office/drawing/2014/main" id="{827561C9-B209-4AC0-8154-2139511B13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BA4CF-BD15-4794-AE99-CCE8DCA1014F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C0C0C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BC6520-CE95-4E6B-95B2-9115C777F98F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SPICA-VIS Design Review, July 23-24,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E98F0-94BC-4872-9107-9F04B82C23E2}"/>
              </a:ext>
            </a:extLst>
          </p:cNvPr>
          <p:cNvSpPr txBox="1"/>
          <p:nvPr/>
        </p:nvSpPr>
        <p:spPr>
          <a:xfrm>
            <a:off x="3123344" y="76726"/>
            <a:ext cx="7777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CHARA/SPICA history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F0C6E-6C06-41BF-8549-56CF8561D87B}"/>
              </a:ext>
            </a:extLst>
          </p:cNvPr>
          <p:cNvSpPr txBox="1"/>
          <p:nvPr/>
        </p:nvSpPr>
        <p:spPr>
          <a:xfrm>
            <a:off x="1" y="6551802"/>
            <a:ext cx="127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Denis Mourard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06E7BFE-4D41-46E7-9095-311E16EAB269}"/>
              </a:ext>
            </a:extLst>
          </p:cNvPr>
          <p:cNvSpPr txBox="1"/>
          <p:nvPr/>
        </p:nvSpPr>
        <p:spPr>
          <a:xfrm>
            <a:off x="1139934" y="967360"/>
            <a:ext cx="95246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2012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SPIE 2012: VEGA limitations (ICCD, multimode) + CHARA-AO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FRIEND idea pushed by Philippe: EMCCD + single mode fibers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First fringes end of 2012 with OCAM2 detector on one VEGA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2014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First sky tests of FRIEND (3-beam prototype with EMCCD and single mode fibers)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First idea of a 6T visible beam combiner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2015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CESAR experiment dedicated to fiber injection in partial AO correction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2016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First consultations for H-band IO guide for fringe tracking (</a:t>
            </a:r>
            <a:r>
              <a:rPr lang="en-US" dirty="0">
                <a:sym typeface="Wingdings" panose="05000000000000000000" pitchFamily="2" charset="2"/>
              </a:rPr>
              <a:t> VLTI/GRAVITY)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First structuration of the CHARA/SPICA project with SPICA-VIS &amp; SPICA-FT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First design of SPICA-VIS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2017-2018-2019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Funding requests, Structuration of the Science Group; Studies.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Design, realization, tests of SPICA-FT. Test bench in Nice.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2020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First light of SPICA-FT within </a:t>
            </a:r>
            <a:r>
              <a:rPr lang="en-US" dirty="0" err="1">
                <a:sym typeface="Wingdings" panose="05000000000000000000" pitchFamily="2" charset="2"/>
              </a:rPr>
              <a:t>MIRCx</a:t>
            </a:r>
            <a:endParaRPr lang="en-US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Design review of SPICA-VIS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684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C7577-8678-44A8-9856-2463641B5B60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C0C0C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5A6887-88CE-478E-83E0-F1C55EA2A3D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ésultat de recherche d'images pour &quot;logo chara array&quot;">
            <a:extLst>
              <a:ext uri="{FF2B5EF4-FFF2-40B4-BE49-F238E27FC236}">
                <a16:creationId xmlns:a16="http://schemas.microsoft.com/office/drawing/2014/main" id="{827561C9-B209-4AC0-8154-2139511B13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BA4CF-BD15-4794-AE99-CCE8DCA1014F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C0C0C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BC6520-CE95-4E6B-95B2-9115C777F98F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SPICA-VIS Design Review, July 23-24,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E98F0-94BC-4872-9107-9F04B82C23E2}"/>
              </a:ext>
            </a:extLst>
          </p:cNvPr>
          <p:cNvSpPr txBox="1"/>
          <p:nvPr/>
        </p:nvSpPr>
        <p:spPr>
          <a:xfrm>
            <a:off x="2036968" y="119899"/>
            <a:ext cx="8358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Scientific Requirements - general considerations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F0C6E-6C06-41BF-8549-56CF8561D87B}"/>
              </a:ext>
            </a:extLst>
          </p:cNvPr>
          <p:cNvSpPr txBox="1"/>
          <p:nvPr/>
        </p:nvSpPr>
        <p:spPr>
          <a:xfrm>
            <a:off x="1" y="6551802"/>
            <a:ext cx="127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Denis Mourard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06E7BFE-4D41-46E7-9095-311E16EAB269}"/>
              </a:ext>
            </a:extLst>
          </p:cNvPr>
          <p:cNvSpPr txBox="1"/>
          <p:nvPr/>
        </p:nvSpPr>
        <p:spPr>
          <a:xfrm>
            <a:off x="792083" y="1034552"/>
            <a:ext cx="1084853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General astrophysical framework during the development of SPICA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Sun as a star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Star-Planet relations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Renewal of stellar physics through asteroseismology, photometric transits, distance measurements…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Unique niche for CHARA visible with 0.1mas angular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Core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Fundamental parameters: R &amp; </a:t>
            </a:r>
            <a:r>
              <a:rPr lang="en-US" dirty="0" err="1"/>
              <a:t>Teff</a:t>
            </a:r>
            <a:r>
              <a:rPr lang="en-US" dirty="0"/>
              <a:t>, through </a:t>
            </a:r>
            <a:r>
              <a:rPr lang="en-US" dirty="0" err="1">
                <a:latin typeface="Symbol" panose="05050102010706020507" pitchFamily="18" charset="2"/>
              </a:rPr>
              <a:t>q</a:t>
            </a:r>
            <a:r>
              <a:rPr lang="en-US" sz="1200" dirty="0" err="1"/>
              <a:t>LD</a:t>
            </a:r>
            <a:r>
              <a:rPr lang="en-US" dirty="0"/>
              <a:t> and </a:t>
            </a: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dirty="0"/>
              <a:t> + </a:t>
            </a:r>
            <a:r>
              <a:rPr lang="en-US" dirty="0" err="1"/>
              <a:t>Fbol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Surface-brightness color relations for estimation of angular diameters (</a:t>
            </a:r>
            <a:r>
              <a:rPr lang="en-US" dirty="0">
                <a:sym typeface="Wingdings" panose="05000000000000000000" pitchFamily="2" charset="2"/>
              </a:rPr>
              <a:t> extragalactic distances)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“Stellar activity” (rotation, multiplicity, environment…) as stellar noise for exoplanet science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Extension of the program through the Visible Interferometry Science Cases </a:t>
            </a:r>
            <a:r>
              <a:rPr lang="en-US" dirty="0" err="1"/>
              <a:t>whitebook</a:t>
            </a:r>
            <a:r>
              <a:rPr lang="en-US" dirty="0"/>
              <a:t> (</a:t>
            </a:r>
            <a:r>
              <a:rPr lang="en-US" dirty="0" err="1"/>
              <a:t>Stee</a:t>
            </a:r>
            <a:r>
              <a:rPr lang="en-US" dirty="0"/>
              <a:t> et al., 2015, </a:t>
            </a:r>
            <a:r>
              <a:rPr lang="en-US" dirty="0" err="1"/>
              <a:t>ArXiv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General idea around the development of CHARA/SPICA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Design dedicated to large (~1000 *) surveys: automation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Sensitivity R=8 for a good coverage of the HR diagram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AO + LR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Precision </a:t>
            </a:r>
            <a:r>
              <a:rPr lang="en-US" dirty="0" err="1">
                <a:latin typeface="Symbol" panose="05050102010706020507" pitchFamily="18" charset="2"/>
              </a:rPr>
              <a:t>s</a:t>
            </a:r>
            <a:r>
              <a:rPr lang="en-US" dirty="0" err="1"/>
              <a:t>R</a:t>
            </a:r>
            <a:r>
              <a:rPr lang="en-US" dirty="0"/>
              <a:t>/R=1% </a:t>
            </a:r>
            <a:r>
              <a:rPr lang="en-US" dirty="0">
                <a:sym typeface="Wingdings" panose="05000000000000000000" pitchFamily="2" charset="2"/>
              </a:rPr>
              <a:t> Spatial filtering, photometric channels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Efficiency  15 baselines, large number of spectral channels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MR/HR for stellar activity, imaging capability</a:t>
            </a:r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AF2BBED-ADA5-452D-8A2E-65D7E0456CFB}"/>
              </a:ext>
            </a:extLst>
          </p:cNvPr>
          <p:cNvSpPr txBox="1"/>
          <p:nvPr/>
        </p:nvSpPr>
        <p:spPr>
          <a:xfrm>
            <a:off x="8137888" y="4820204"/>
            <a:ext cx="4031386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i="1" dirty="0"/>
              <a:t>Strong </a:t>
            </a:r>
            <a:r>
              <a:rPr lang="fr-FR" sz="1600" i="1" dirty="0" err="1"/>
              <a:t>link</a:t>
            </a:r>
            <a:r>
              <a:rPr lang="fr-FR" sz="1600" i="1" dirty="0"/>
              <a:t> </a:t>
            </a:r>
            <a:r>
              <a:rPr lang="fr-FR" sz="1600" i="1" dirty="0" err="1"/>
              <a:t>with</a:t>
            </a:r>
            <a:r>
              <a:rPr lang="fr-FR" sz="1600" i="1" dirty="0"/>
              <a:t> the ESA/PLATO Mission</a:t>
            </a:r>
          </a:p>
          <a:p>
            <a:r>
              <a:rPr lang="fr-FR" sz="1400" i="1" dirty="0"/>
              <a:t>(but </a:t>
            </a:r>
            <a:r>
              <a:rPr lang="fr-FR" sz="1400" i="1" dirty="0" err="1"/>
              <a:t>also</a:t>
            </a:r>
            <a:r>
              <a:rPr lang="fr-FR" sz="1400" i="1" dirty="0"/>
              <a:t> TESS, CHEOPS, ARIEL)</a:t>
            </a:r>
          </a:p>
          <a:p>
            <a:endParaRPr lang="fr-FR" sz="1600" i="1" dirty="0"/>
          </a:p>
          <a:p>
            <a:r>
              <a:rPr lang="fr-FR" sz="1600" i="1" dirty="0"/>
              <a:t>CHARA/SPICA </a:t>
            </a:r>
            <a:r>
              <a:rPr lang="fr-FR" sz="1600" i="1" dirty="0" err="1"/>
              <a:t>products</a:t>
            </a:r>
            <a:r>
              <a:rPr lang="fr-FR" sz="1600" i="1" dirty="0"/>
              <a:t> </a:t>
            </a:r>
            <a:r>
              <a:rPr lang="fr-FR" sz="1600" i="1" dirty="0" err="1"/>
              <a:t>included</a:t>
            </a:r>
            <a:r>
              <a:rPr lang="fr-FR" sz="1600" i="1" dirty="0"/>
              <a:t> in the non-</a:t>
            </a:r>
            <a:r>
              <a:rPr lang="fr-FR" sz="1600" i="1" dirty="0" err="1"/>
              <a:t>seismic</a:t>
            </a:r>
            <a:r>
              <a:rPr lang="fr-FR" sz="1600" i="1" dirty="0"/>
              <a:t> </a:t>
            </a:r>
            <a:r>
              <a:rPr lang="fr-FR" sz="1600" i="1" dirty="0" err="1"/>
              <a:t>stellar</a:t>
            </a:r>
            <a:r>
              <a:rPr lang="fr-FR" sz="1600" i="1" dirty="0"/>
              <a:t> </a:t>
            </a:r>
            <a:r>
              <a:rPr lang="fr-FR" sz="1600" i="1" dirty="0" err="1"/>
              <a:t>parameters</a:t>
            </a:r>
            <a:r>
              <a:rPr lang="fr-FR" sz="1600" i="1" dirty="0"/>
              <a:t> </a:t>
            </a:r>
            <a:r>
              <a:rPr lang="fr-FR" sz="1600" i="1" dirty="0" err="1"/>
              <a:t>determination</a:t>
            </a:r>
            <a:r>
              <a:rPr lang="fr-FR" sz="1600" i="1" dirty="0"/>
              <a:t>.</a:t>
            </a:r>
          </a:p>
          <a:p>
            <a:r>
              <a:rPr lang="fr-FR" sz="1600" i="1" dirty="0" err="1"/>
              <a:t>Considered</a:t>
            </a:r>
            <a:r>
              <a:rPr lang="fr-FR" sz="1600" i="1" dirty="0"/>
              <a:t> as follow-up </a:t>
            </a:r>
            <a:r>
              <a:rPr lang="fr-FR" sz="1600" i="1" dirty="0" err="1"/>
              <a:t>facility</a:t>
            </a:r>
            <a:r>
              <a:rPr lang="fr-FR" sz="1600" i="1" dirty="0"/>
              <a:t> (TBC)</a:t>
            </a:r>
          </a:p>
        </p:txBody>
      </p:sp>
    </p:spTree>
    <p:extLst>
      <p:ext uri="{BB962C8B-B14F-4D97-AF65-F5344CB8AC3E}">
        <p14:creationId xmlns:p14="http://schemas.microsoft.com/office/powerpoint/2010/main" val="301144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C7577-8678-44A8-9856-2463641B5B60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C0C0C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5A6887-88CE-478E-83E0-F1C55EA2A3D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ésultat de recherche d'images pour &quot;logo chara array&quot;">
            <a:extLst>
              <a:ext uri="{FF2B5EF4-FFF2-40B4-BE49-F238E27FC236}">
                <a16:creationId xmlns:a16="http://schemas.microsoft.com/office/drawing/2014/main" id="{827561C9-B209-4AC0-8154-2139511B13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BA4CF-BD15-4794-AE99-CCE8DCA1014F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C0C0C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BC6520-CE95-4E6B-95B2-9115C777F98F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SPICA-VIS Design Review, July 23-24,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E98F0-94BC-4872-9107-9F04B82C23E2}"/>
              </a:ext>
            </a:extLst>
          </p:cNvPr>
          <p:cNvSpPr txBox="1"/>
          <p:nvPr/>
        </p:nvSpPr>
        <p:spPr>
          <a:xfrm>
            <a:off x="3041152" y="76726"/>
            <a:ext cx="7150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Scientific Requirements: specifications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F0C6E-6C06-41BF-8549-56CF8561D87B}"/>
              </a:ext>
            </a:extLst>
          </p:cNvPr>
          <p:cNvSpPr txBox="1"/>
          <p:nvPr/>
        </p:nvSpPr>
        <p:spPr>
          <a:xfrm>
            <a:off x="1" y="6551802"/>
            <a:ext cx="127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Denis Mourard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682101-B934-4656-9FDB-93E1387CB9D7}"/>
              </a:ext>
            </a:extLst>
          </p:cNvPr>
          <p:cNvSpPr/>
          <p:nvPr/>
        </p:nvSpPr>
        <p:spPr>
          <a:xfrm>
            <a:off x="229803" y="1220108"/>
            <a:ext cx="112943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i="1" dirty="0">
                <a:solidFill>
                  <a:srgbClr val="444444"/>
                </a:solidFill>
                <a:latin typeface="Segoe UI" panose="020B0502040204020203" pitchFamily="34" charset="0"/>
              </a:rPr>
              <a:t> A H-band 6T-ABCD fringe sensor aiming at performing a group delay and phase delay tracking of the fringes.</a:t>
            </a:r>
            <a:endParaRPr lang="en-US" dirty="0">
              <a:solidFill>
                <a:srgbClr val="444444"/>
              </a:solidFill>
              <a:latin typeface="Segoe UI" panose="020B0502040204020203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444444"/>
                </a:solidFill>
                <a:latin typeface="Segoe UI" panose="020B0502040204020203" pitchFamily="34" charset="0"/>
              </a:rPr>
              <a:t> A visible instrument combining All-In-One the 6 CHARA beams in the optical domain (600-850nm) and proposing two main modes of dispersion: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4444"/>
                </a:solidFill>
                <a:latin typeface="Segoe UI" panose="020B0502040204020203" pitchFamily="34" charset="0"/>
              </a:rPr>
              <a:t>R=140 for sensitivity and angular diameter measurements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4444"/>
                </a:solidFill>
                <a:latin typeface="Segoe UI" panose="020B0502040204020203" pitchFamily="34" charset="0"/>
              </a:rPr>
              <a:t>Spectral band 600-850nm; 50 spectral channels of ~5nm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4444"/>
                </a:solidFill>
                <a:latin typeface="Segoe UI" panose="020B0502040204020203" pitchFamily="34" charset="0"/>
              </a:rPr>
              <a:t>for stars with theta=0.2mas, V²&gt;0.6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4444"/>
                </a:solidFill>
                <a:latin typeface="Segoe UI" panose="020B0502040204020203" pitchFamily="34" charset="0"/>
              </a:rPr>
              <a:t>for stars with theta=0.5mas, V²&gt;0.02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4444"/>
                </a:solidFill>
                <a:latin typeface="Segoe UI" panose="020B0502040204020203" pitchFamily="34" charset="0"/>
              </a:rPr>
              <a:t>for limb darkening (&gt;0.8mas) V²</a:t>
            </a:r>
            <a:r>
              <a:rPr lang="en-US" i="1" baseline="-25000" dirty="0">
                <a:solidFill>
                  <a:srgbClr val="444444"/>
                </a:solidFill>
                <a:latin typeface="Segoe UI" panose="020B0502040204020203" pitchFamily="34" charset="0"/>
              </a:rPr>
              <a:t>min</a:t>
            </a:r>
            <a:r>
              <a:rPr lang="en-US" dirty="0">
                <a:solidFill>
                  <a:srgbClr val="444444"/>
                </a:solidFill>
                <a:latin typeface="Segoe UI" panose="020B0502040204020203" pitchFamily="34" charset="0"/>
              </a:rPr>
              <a:t>=0.002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4444"/>
                </a:solidFill>
                <a:latin typeface="Segoe UI" panose="020B0502040204020203" pitchFamily="34" charset="0"/>
              </a:rPr>
              <a:t>R=3000 for spectral imaging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4444"/>
                </a:solidFill>
                <a:latin typeface="Segoe UI" panose="020B0502040204020203" pitchFamily="34" charset="0"/>
              </a:rPr>
              <a:t>Spectral band of ~65nm in 600-850nm; 250 spectral channels of ~0.25nm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4444"/>
                </a:solidFill>
                <a:latin typeface="Segoe UI" panose="020B0502040204020203" pitchFamily="34" charset="0"/>
              </a:rPr>
              <a:t>Differential visibility measurements V² =0.6 or V²=0.1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4444"/>
                </a:solidFill>
                <a:latin typeface="Segoe UI" panose="020B0502040204020203" pitchFamily="34" charset="0"/>
              </a:rPr>
              <a:t>R=10000 for specific programs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5DAFD3B-301D-4D93-9D7A-67295D8B8AB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011" y="4544525"/>
            <a:ext cx="4435989" cy="20056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0BD832-11AD-46AD-807C-835F3739F81B}"/>
              </a:ext>
            </a:extLst>
          </p:cNvPr>
          <p:cNvSpPr/>
          <p:nvPr/>
        </p:nvSpPr>
        <p:spPr>
          <a:xfrm>
            <a:off x="8294668" y="4345708"/>
            <a:ext cx="3897332" cy="581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r>
              <a:rPr lang="en-GB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SNR on V² for one spectral channel: V²=0.02, 10mn, R=140</a:t>
            </a:r>
          </a:p>
          <a:p>
            <a:pPr lvl="0" algn="ctr">
              <a:spcAft>
                <a:spcPts val="800"/>
              </a:spcAft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 = 20ms, 200ms, 10s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3136-8CD4-4C93-B085-EAAD7F1DA3E4}"/>
              </a:ext>
            </a:extLst>
          </p:cNvPr>
          <p:cNvSpPr/>
          <p:nvPr/>
        </p:nvSpPr>
        <p:spPr>
          <a:xfrm>
            <a:off x="147263" y="5118305"/>
            <a:ext cx="11897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444444"/>
                </a:solidFill>
                <a:effectLst/>
                <a:latin typeface="Segoe UI" panose="020B0502040204020203" pitchFamily="34" charset="0"/>
              </a:rPr>
              <a:t>Development of a SNR model for V² and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Segoe UI" panose="020B0502040204020203" pitchFamily="34" charset="0"/>
              </a:rPr>
              <a:t>Vdiff</a:t>
            </a:r>
            <a:r>
              <a:rPr lang="en-US" b="0" i="0" dirty="0">
                <a:solidFill>
                  <a:srgbClr val="444444"/>
                </a:solidFill>
                <a:effectLst/>
                <a:latin typeface="Segoe UI" panose="020B0502040204020203" pitchFamily="34" charset="0"/>
              </a:rPr>
              <a:t>, based on the FRIEND paper.</a:t>
            </a:r>
          </a:p>
          <a:p>
            <a:r>
              <a:rPr lang="en-US" dirty="0">
                <a:solidFill>
                  <a:srgbClr val="444444"/>
                </a:solidFill>
                <a:latin typeface="Segoe UI" panose="020B0502040204020203" pitchFamily="34" charset="0"/>
              </a:rPr>
              <a:t>Noise model in ASPRO2 for more detailed simulations</a:t>
            </a:r>
          </a:p>
        </p:txBody>
      </p:sp>
    </p:spTree>
    <p:extLst>
      <p:ext uri="{BB962C8B-B14F-4D97-AF65-F5344CB8AC3E}">
        <p14:creationId xmlns:p14="http://schemas.microsoft.com/office/powerpoint/2010/main" val="419608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C7577-8678-44A8-9856-2463641B5B60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C0C0C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5A6887-88CE-478E-83E0-F1C55EA2A3D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ésultat de recherche d'images pour &quot;logo chara array&quot;">
            <a:extLst>
              <a:ext uri="{FF2B5EF4-FFF2-40B4-BE49-F238E27FC236}">
                <a16:creationId xmlns:a16="http://schemas.microsoft.com/office/drawing/2014/main" id="{827561C9-B209-4AC0-8154-2139511B13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BA4CF-BD15-4794-AE99-CCE8DCA1014F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C0C0C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BC6520-CE95-4E6B-95B2-9115C777F98F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SPICA-VIS Design Review, July 23-24,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E98F0-94BC-4872-9107-9F04B82C23E2}"/>
              </a:ext>
            </a:extLst>
          </p:cNvPr>
          <p:cNvSpPr txBox="1"/>
          <p:nvPr/>
        </p:nvSpPr>
        <p:spPr>
          <a:xfrm>
            <a:off x="1500027" y="76726"/>
            <a:ext cx="9483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Scientific Requirements: </a:t>
            </a:r>
            <a:r>
              <a:rPr lang="en-US" sz="3200" dirty="0" err="1">
                <a:latin typeface="Symbol" panose="05050102010706020507" pitchFamily="18" charset="2"/>
              </a:rPr>
              <a:t>q</a:t>
            </a:r>
            <a:r>
              <a:rPr lang="en-US" dirty="0" err="1"/>
              <a:t>LD</a:t>
            </a:r>
            <a:r>
              <a:rPr lang="en-US" sz="3200" dirty="0"/>
              <a:t> and (</a:t>
            </a:r>
            <a:r>
              <a:rPr lang="en-US" sz="3200" dirty="0" err="1">
                <a:latin typeface="Symbol" panose="05050102010706020507" pitchFamily="18" charset="2"/>
              </a:rPr>
              <a:t>q</a:t>
            </a:r>
            <a:r>
              <a:rPr lang="en-US" dirty="0" err="1"/>
              <a:t>LD</a:t>
            </a:r>
            <a:r>
              <a:rPr lang="en-US" dirty="0"/>
              <a:t> </a:t>
            </a:r>
            <a:r>
              <a:rPr lang="en-US" sz="2800" dirty="0"/>
              <a:t>+LD)</a:t>
            </a:r>
            <a:r>
              <a:rPr lang="en-US" sz="3200" dirty="0"/>
              <a:t> measurements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F0C6E-6C06-41BF-8549-56CF8561D87B}"/>
              </a:ext>
            </a:extLst>
          </p:cNvPr>
          <p:cNvSpPr txBox="1"/>
          <p:nvPr/>
        </p:nvSpPr>
        <p:spPr>
          <a:xfrm>
            <a:off x="1" y="6551802"/>
            <a:ext cx="127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Denis Mourard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7A71B3E-42F2-47AB-9F27-F1782ED6D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5539" y="738227"/>
            <a:ext cx="8641383" cy="2844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6F2D155-1F40-4E84-94C9-6120427F4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5539" y="3582227"/>
            <a:ext cx="8705750" cy="2844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D6B625E-2730-4BE2-B34C-3999CAB8F047}"/>
              </a:ext>
            </a:extLst>
          </p:cNvPr>
          <p:cNvSpPr/>
          <p:nvPr/>
        </p:nvSpPr>
        <p:spPr>
          <a:xfrm>
            <a:off x="1056002" y="3429000"/>
            <a:ext cx="106150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>
                <a:latin typeface="Symbol" panose="05050102010706020507" pitchFamily="18" charset="2"/>
              </a:rPr>
              <a:t>s</a:t>
            </a:r>
            <a:r>
              <a:rPr lang="en-US" dirty="0" err="1"/>
              <a:t>R</a:t>
            </a:r>
            <a:r>
              <a:rPr lang="en-US" dirty="0"/>
              <a:t>/R=1%</a:t>
            </a:r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F5E224-67B5-430C-A4C3-0DE83BDDA211}"/>
              </a:ext>
            </a:extLst>
          </p:cNvPr>
          <p:cNvSpPr/>
          <p:nvPr/>
        </p:nvSpPr>
        <p:spPr>
          <a:xfrm>
            <a:off x="600711" y="4834950"/>
            <a:ext cx="2195088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 err="1">
                <a:latin typeface="Symbol" panose="05050102010706020507" pitchFamily="18" charset="2"/>
              </a:rPr>
              <a:t>q</a:t>
            </a:r>
            <a:r>
              <a:rPr lang="en-US" sz="1050" dirty="0" err="1"/>
              <a:t>LD</a:t>
            </a:r>
            <a:r>
              <a:rPr lang="en-US" sz="1050" dirty="0"/>
              <a:t> </a:t>
            </a:r>
            <a:r>
              <a:rPr lang="en-US" sz="1600" dirty="0"/>
              <a:t>and LD from SPICA</a:t>
            </a:r>
            <a:endParaRPr lang="fr-FR" sz="105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2DD433-EA40-41D0-BB45-D3E1D66C0D7B}"/>
              </a:ext>
            </a:extLst>
          </p:cNvPr>
          <p:cNvSpPr/>
          <p:nvPr/>
        </p:nvSpPr>
        <p:spPr>
          <a:xfrm>
            <a:off x="626084" y="1853254"/>
            <a:ext cx="2195088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 err="1">
                <a:latin typeface="Symbol" panose="05050102010706020507" pitchFamily="18" charset="2"/>
              </a:rPr>
              <a:t>q</a:t>
            </a:r>
            <a:r>
              <a:rPr lang="en-US" sz="1050" dirty="0" err="1"/>
              <a:t>LD</a:t>
            </a:r>
            <a:r>
              <a:rPr lang="en-US" sz="1050" dirty="0"/>
              <a:t> </a:t>
            </a:r>
            <a:r>
              <a:rPr lang="en-US" sz="1600" dirty="0"/>
              <a:t>only with hypothesis on the LD law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3314070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C7577-8678-44A8-9856-2463641B5B60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C0C0C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5A6887-88CE-478E-83E0-F1C55EA2A3D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ésultat de recherche d'images pour &quot;logo chara array&quot;">
            <a:extLst>
              <a:ext uri="{FF2B5EF4-FFF2-40B4-BE49-F238E27FC236}">
                <a16:creationId xmlns:a16="http://schemas.microsoft.com/office/drawing/2014/main" id="{827561C9-B209-4AC0-8154-2139511B13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BA4CF-BD15-4794-AE99-CCE8DCA1014F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C0C0C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BC6520-CE95-4E6B-95B2-9115C777F98F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SPICA-VIS Design Review, July 23-24,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E98F0-94BC-4872-9107-9F04B82C23E2}"/>
              </a:ext>
            </a:extLst>
          </p:cNvPr>
          <p:cNvSpPr txBox="1"/>
          <p:nvPr/>
        </p:nvSpPr>
        <p:spPr>
          <a:xfrm>
            <a:off x="1849349" y="76726"/>
            <a:ext cx="9674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Scientific Requirements: definition of the large survey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F0C6E-6C06-41BF-8549-56CF8561D87B}"/>
              </a:ext>
            </a:extLst>
          </p:cNvPr>
          <p:cNvSpPr txBox="1"/>
          <p:nvPr/>
        </p:nvSpPr>
        <p:spPr>
          <a:xfrm>
            <a:off x="1" y="6551802"/>
            <a:ext cx="127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Denis Mourard</a:t>
            </a:r>
          </a:p>
        </p:txBody>
      </p:sp>
      <p:pic>
        <p:nvPicPr>
          <p:cNvPr id="1026" name="Picture 2" descr="SPICA_synthesisSiple">
            <a:extLst>
              <a:ext uri="{FF2B5EF4-FFF2-40B4-BE49-F238E27FC236}">
                <a16:creationId xmlns:a16="http://schemas.microsoft.com/office/drawing/2014/main" id="{C213B038-8F3B-4214-9ED5-16A3C59B0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6"/>
          <a:stretch>
            <a:fillRect/>
          </a:stretch>
        </p:blipFill>
        <p:spPr bwMode="auto">
          <a:xfrm>
            <a:off x="1684420" y="1164749"/>
            <a:ext cx="9012491" cy="48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799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C7577-8678-44A8-9856-2463641B5B60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C0C0C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5A6887-88CE-478E-83E0-F1C55EA2A3D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ésultat de recherche d'images pour &quot;logo chara array&quot;">
            <a:extLst>
              <a:ext uri="{FF2B5EF4-FFF2-40B4-BE49-F238E27FC236}">
                <a16:creationId xmlns:a16="http://schemas.microsoft.com/office/drawing/2014/main" id="{827561C9-B209-4AC0-8154-2139511B13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BA4CF-BD15-4794-AE99-CCE8DCA1014F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C0C0C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BC6520-CE95-4E6B-95B2-9115C777F98F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SPICA-VIS Design Review, July 23-24,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E98F0-94BC-4872-9107-9F04B82C23E2}"/>
              </a:ext>
            </a:extLst>
          </p:cNvPr>
          <p:cNvSpPr txBox="1"/>
          <p:nvPr/>
        </p:nvSpPr>
        <p:spPr>
          <a:xfrm>
            <a:off x="1849349" y="76726"/>
            <a:ext cx="9674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Scientific Requirements: conclusion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F0C6E-6C06-41BF-8549-56CF8561D87B}"/>
              </a:ext>
            </a:extLst>
          </p:cNvPr>
          <p:cNvSpPr txBox="1"/>
          <p:nvPr/>
        </p:nvSpPr>
        <p:spPr>
          <a:xfrm>
            <a:off x="1" y="6551802"/>
            <a:ext cx="127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Denis Mourard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B827A2B-8B7A-4BE3-BE37-F3D900A7A27D}"/>
              </a:ext>
            </a:extLst>
          </p:cNvPr>
          <p:cNvSpPr txBox="1"/>
          <p:nvPr/>
        </p:nvSpPr>
        <p:spPr>
          <a:xfrm>
            <a:off x="959226" y="1237146"/>
            <a:ext cx="690355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</a:rPr>
              <a:t>WP1 – R. LIGI - Exoplanet Host Stars (Survey: 60D+5I = 65*)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</a:rPr>
              <a:t>for analysis of fundamental parameters of stars and planets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</a:rPr>
              <a:t>WP2 – S. DEHEUVELS - known </a:t>
            </a:r>
            <a:r>
              <a:rPr lang="en-US" sz="1200" dirty="0" err="1">
                <a:solidFill>
                  <a:srgbClr val="0070C0"/>
                </a:solidFill>
              </a:rPr>
              <a:t>asteroseismic</a:t>
            </a:r>
            <a:r>
              <a:rPr lang="en-US" sz="1200" dirty="0">
                <a:solidFill>
                  <a:srgbClr val="0070C0"/>
                </a:solidFill>
              </a:rPr>
              <a:t> targets F5 to K7 dwarfs (Survey: 185D+16I = 200*)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</a:rPr>
              <a:t>for analysis of fundamental parameters of stars + inputs for SBCR (WP7)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</a:rPr>
              <a:t>WP3 – O. CREEVEY - known </a:t>
            </a:r>
            <a:r>
              <a:rPr lang="en-US" sz="1200" dirty="0" err="1">
                <a:solidFill>
                  <a:srgbClr val="0070C0"/>
                </a:solidFill>
              </a:rPr>
              <a:t>asteroseismic</a:t>
            </a:r>
            <a:r>
              <a:rPr lang="en-US" sz="1200" dirty="0">
                <a:solidFill>
                  <a:srgbClr val="0070C0"/>
                </a:solidFill>
              </a:rPr>
              <a:t> targets F5 to K7 giants (and sub-giants) (Survey: 92D+8I = 100*)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</a:rPr>
              <a:t>for analysis of fundamental parameters of stars + inputs for SBCR (WP7)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</a:rPr>
              <a:t>WP4 – N. NARDETTO - B4-F5 </a:t>
            </a:r>
            <a:r>
              <a:rPr lang="en-US" sz="1200" dirty="0" err="1">
                <a:solidFill>
                  <a:srgbClr val="0070C0"/>
                </a:solidFill>
              </a:rPr>
              <a:t>asteroseismic</a:t>
            </a:r>
            <a:r>
              <a:rPr lang="en-US" sz="1200" dirty="0">
                <a:solidFill>
                  <a:srgbClr val="0070C0"/>
                </a:solidFill>
              </a:rPr>
              <a:t>/pulsating stars (Survey: 252D+22I = 275*)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</a:rPr>
              <a:t>for analysis of fundamental parameters of stars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</a:rPr>
              <a:t>WP5 – T. BOYAJIAN - K7 to M dwarfs (Survey: 64D+3I = 67*)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</a:rPr>
              <a:t>for analysis of fundamental parameters of stars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</a:rPr>
              <a:t>WP6 – D. GRACZYK - O, B1, B2, B3 (Survey: 83D+7I = 90*)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</a:rPr>
              <a:t>for analysis of fundamental parameters of stars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WP7 – N. NARDETTO - SBCR Analysis: WP to be connected to WP1, 2, 3, 5 and 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WP11 – A. CLARET + D. MOURARD -  Limb-darkening across the HR diagram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/>
              <a:t>WP8 – D. MOURARD + G. SCHAEFER - Binaries: (Survey: 60I)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i="1" dirty="0"/>
              <a:t>for analysis of mass in HR diagram.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/>
              <a:t>WP9 – A. DOMICIANO - Rotation: (Survey: 60I)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i="1" dirty="0"/>
              <a:t>for analysis of the rotation of stars in HR diagram.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/>
              <a:t>WP12 – M. WITTKOWSKI - Winds &amp; Environment (Survey: 64D+4I = 68* or 15I)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i="1" dirty="0"/>
              <a:t>for analysis of the wind and environment of stars in HR diagram.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/>
              <a:t>WP10 – S. KRAUS - YSOs: Additional program with 15I.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/>
              <a:t>WP13 – C. SOUBIRAN - Galactic Archeology (</a:t>
            </a:r>
            <a:r>
              <a:rPr lang="en-US" sz="1200" i="1" dirty="0" err="1"/>
              <a:t>tbd</a:t>
            </a:r>
            <a:r>
              <a:rPr lang="en-US" sz="1200" i="1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/>
              <a:t>…</a:t>
            </a:r>
          </a:p>
          <a:p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65E434-F35B-402B-AEE0-5522F5B4F747}"/>
              </a:ext>
            </a:extLst>
          </p:cNvPr>
          <p:cNvSpPr/>
          <p:nvPr/>
        </p:nvSpPr>
        <p:spPr>
          <a:xfrm>
            <a:off x="8386244" y="2056979"/>
            <a:ext cx="2734235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/>
            <a:r>
              <a:rPr lang="fr-FR" sz="1200" dirty="0"/>
              <a:t>+ inputs for SBCR (WP7) + input for </a:t>
            </a:r>
            <a:r>
              <a:rPr lang="fr-FR" sz="1200" dirty="0" err="1"/>
              <a:t>study</a:t>
            </a:r>
            <a:r>
              <a:rPr lang="fr-FR" sz="1200" dirty="0"/>
              <a:t> of </a:t>
            </a:r>
            <a:r>
              <a:rPr lang="fr-FR" sz="1200" dirty="0" err="1"/>
              <a:t>stellar</a:t>
            </a:r>
            <a:r>
              <a:rPr lang="fr-FR" sz="1200" dirty="0"/>
              <a:t> </a:t>
            </a:r>
            <a:r>
              <a:rPr lang="fr-FR" sz="1200" dirty="0" err="1"/>
              <a:t>activity</a:t>
            </a:r>
            <a:r>
              <a:rPr lang="fr-FR" sz="1200" dirty="0"/>
              <a:t> (WP8, 9, 12) + input for LD (WP11)</a:t>
            </a:r>
          </a:p>
        </p:txBody>
      </p:sp>
      <p:sp>
        <p:nvSpPr>
          <p:cNvPr id="4" name="Accolade fermante 3">
            <a:extLst>
              <a:ext uri="{FF2B5EF4-FFF2-40B4-BE49-F238E27FC236}">
                <a16:creationId xmlns:a16="http://schemas.microsoft.com/office/drawing/2014/main" id="{420D29E5-F4E5-4CD1-96E0-71A6041E938E}"/>
              </a:ext>
            </a:extLst>
          </p:cNvPr>
          <p:cNvSpPr/>
          <p:nvPr/>
        </p:nvSpPr>
        <p:spPr>
          <a:xfrm>
            <a:off x="7862783" y="1237145"/>
            <a:ext cx="422659" cy="2286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7377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865</Words>
  <Application>Microsoft Office PowerPoint</Application>
  <PresentationFormat>Grand écran</PresentationFormat>
  <Paragraphs>105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Symbol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Berio</dc:creator>
  <cp:lastModifiedBy>Denis Mourard</cp:lastModifiedBy>
  <cp:revision>22</cp:revision>
  <dcterms:created xsi:type="dcterms:W3CDTF">2020-06-17T07:15:18Z</dcterms:created>
  <dcterms:modified xsi:type="dcterms:W3CDTF">2020-07-23T13:03:59Z</dcterms:modified>
</cp:coreProperties>
</file>